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1185" r:id="rId3"/>
    <p:sldId id="266" r:id="rId4"/>
    <p:sldId id="1191" r:id="rId5"/>
    <p:sldId id="1200" r:id="rId6"/>
    <p:sldId id="1197" r:id="rId7"/>
    <p:sldId id="267" r:id="rId8"/>
    <p:sldId id="1203" r:id="rId9"/>
    <p:sldId id="1173" r:id="rId10"/>
    <p:sldId id="1175" r:id="rId11"/>
    <p:sldId id="259" r:id="rId12"/>
    <p:sldId id="1193" r:id="rId13"/>
    <p:sldId id="264" r:id="rId14"/>
    <p:sldId id="1169" r:id="rId15"/>
    <p:sldId id="1176" r:id="rId16"/>
    <p:sldId id="261" r:id="rId17"/>
    <p:sldId id="1194" r:id="rId18"/>
    <p:sldId id="269" r:id="rId19"/>
    <p:sldId id="270" r:id="rId20"/>
    <p:sldId id="1198" r:id="rId21"/>
    <p:sldId id="1205" r:id="rId22"/>
    <p:sldId id="1177" r:id="rId23"/>
    <p:sldId id="262" r:id="rId24"/>
    <p:sldId id="1195" r:id="rId25"/>
    <p:sldId id="1178" r:id="rId26"/>
    <p:sldId id="1174" r:id="rId27"/>
    <p:sldId id="1179" r:id="rId28"/>
    <p:sldId id="1206" r:id="rId29"/>
    <p:sldId id="1172" r:id="rId30"/>
    <p:sldId id="1192" r:id="rId31"/>
    <p:sldId id="1189" r:id="rId32"/>
    <p:sldId id="1204" r:id="rId33"/>
    <p:sldId id="1186" r:id="rId34"/>
    <p:sldId id="1180" r:id="rId35"/>
    <p:sldId id="1188" r:id="rId36"/>
  </p:sldIdLst>
  <p:sldSz cx="9144000" cy="6858000" type="screen4x3"/>
  <p:notesSz cx="6858000" cy="9144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D5E8"/>
    <a:srgbClr val="FBE0CF"/>
    <a:srgbClr val="E6F193"/>
    <a:srgbClr val="CAE11F"/>
    <a:srgbClr val="BFF286"/>
    <a:srgbClr val="EE8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D44826-56F6-418C-8BAB-AE060AFBF114}" type="datetimeFigureOut">
              <a:rPr lang="fr-FR"/>
              <a:t>20/03/2025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85EFC04-4BB5-44DE-8BBC-7445C202B393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7C617F-460C-33FA-B657-E930B48F42C1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B4F0F-FCFD-AB82-EF81-D439D9E2C44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77B35-2E37-7884-0CBC-26BD20901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4D84E-AD0C-5345-2155-38C3DFFA19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0E8DC-9CD8-553F-AE9D-52AD463AF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EB51A4-7EAC-DFDA-99E9-653C389722DA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0114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FAC1D-2E75-B8E7-FFD7-DDA66AEEE11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B4123A-A8B7-6D6A-D671-697FB2221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4997A7-4DB4-2A7F-8669-4A55E8705C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C26340-2EEC-4B63-230D-AF9BC326B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85EFC04-4BB5-44DE-8BBC-7445C202B393}" type="slidenum">
              <a:rPr lang="fr-FR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385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01A93-23C0-38A6-DA72-68164C5802D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9E6E7E-1E4B-8D68-C239-AEBA7CE74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5FFCC5-A7A4-0F12-1695-B9878CB6F3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A8D012-047A-B689-4247-376267065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85EFC04-4BB5-44DE-8BBC-7445C202B393}" type="slidenum">
              <a:rPr lang="fr-FR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658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4B084-B82A-96FB-C82B-1D0CED1B354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17272-1FFB-ABB9-8601-1F04E2E2B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AF9A1-16C8-56F7-3BF1-09C1446501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0D3DD-80F4-E85C-886C-07D6A926D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460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76509-7F95-78EA-B361-C760BD30F5D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18C3E5-F693-BDD8-EEA0-EB7AED533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A1337F-105B-BB74-FBAB-458CE3D816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12B1E3-0B8D-011E-0694-2FA265593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85EFC04-4BB5-44DE-8BBC-7445C202B393}" type="slidenum">
              <a:rPr lang="fr-FR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930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EB879-2CDA-B1C3-9BE7-2AF0D5F2600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A36EE-D059-D3D2-E48A-582596F19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5DDE41-F9D2-F3BB-1175-C498619C59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E0BE7-136B-1EE8-D482-5F93CDA181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452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23D8-3BE1-390E-377E-7D52B699525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6601EC-672C-B21D-9D85-A85FAC9F6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729531-00F0-1453-1E48-39701E9F3B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3286D-1313-D343-4488-243128D93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BF9B17-8E15-C7B3-FEBA-ADE0AA8DCB43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274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apo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7356475" y="778896"/>
            <a:ext cx="1787525" cy="3598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>
            <a:off x="-1" y="2844800"/>
            <a:ext cx="1763713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Espace réservé du numéro de diapositive 21"/>
          <p:cNvSpPr>
            <a:spLocks noGrp="1"/>
          </p:cNvSpPr>
          <p:nvPr>
            <p:ph type="sldNum" sz="quarter" idx="12"/>
          </p:nvPr>
        </p:nvSpPr>
        <p:spPr bwMode="auto">
          <a:xfrm>
            <a:off x="6977067" y="6324501"/>
            <a:ext cx="2057400" cy="365125"/>
          </a:xfrm>
        </p:spPr>
        <p:txBody>
          <a:bodyPr/>
          <a:lstStyle/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Diapositiv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8005767" y="840509"/>
            <a:ext cx="1138233" cy="229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 rot="19825697">
            <a:off x="-195048" y="5379513"/>
            <a:ext cx="1071462" cy="218728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 rot="2751806">
            <a:off x="8311897" y="5445380"/>
            <a:ext cx="938445" cy="1889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 rot="19825697">
            <a:off x="-233293" y="5571833"/>
            <a:ext cx="879413" cy="179523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Diapositiv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8005767" y="840509"/>
            <a:ext cx="1138233" cy="229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 rot="19825697">
            <a:off x="-195048" y="5379513"/>
            <a:ext cx="1071462" cy="218728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Image 3"/>
          <p:cNvPicPr/>
          <p:nvPr userDrawn="1"/>
        </p:nvPicPr>
        <p:blipFill>
          <a:blip r:embed="rId2"/>
          <a:srcRect r="42843"/>
          <a:stretch/>
        </p:blipFill>
        <p:spPr bwMode="auto">
          <a:xfrm>
            <a:off x="8531170" y="983165"/>
            <a:ext cx="612830" cy="123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5"/>
          <p:cNvPicPr/>
          <p:nvPr userDrawn="1"/>
        </p:nvPicPr>
        <p:blipFill>
          <a:blip r:embed="rId3"/>
          <a:srcRect l="43804"/>
          <a:stretch/>
        </p:blipFill>
        <p:spPr bwMode="auto">
          <a:xfrm>
            <a:off x="0" y="3574221"/>
            <a:ext cx="1333272" cy="272174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Espace réservé du numéro de diapositive 21"/>
          <p:cNvSpPr txBox="1"/>
          <p:nvPr userDrawn="1"/>
        </p:nvSpPr>
        <p:spPr bwMode="auto">
          <a:xfrm>
            <a:off x="6977067" y="6363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FF02FD9-7EF8-FD4E-8272-4DE179B7E4F5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984161" y="631376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904D7A9-E0DA-48A4-80FC-C56DE3F6F7EB}" type="slidenum">
              <a:rPr lang="fr-FR"/>
              <a:t>‹N°›</a:t>
            </a:fld>
            <a:endParaRPr lang="fr-FR"/>
          </a:p>
        </p:txBody>
      </p:sp>
      <p:grpSp>
        <p:nvGrpSpPr>
          <p:cNvPr id="19" name="Groupe 18"/>
          <p:cNvGrpSpPr/>
          <p:nvPr userDrawn="1"/>
        </p:nvGrpSpPr>
        <p:grpSpPr bwMode="auto">
          <a:xfrm>
            <a:off x="362880" y="235133"/>
            <a:ext cx="8418240" cy="520971"/>
            <a:chOff x="355260" y="138363"/>
            <a:chExt cx="8418240" cy="520971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355260" y="138363"/>
              <a:ext cx="1532241" cy="520971"/>
            </a:xfrm>
            <a:prstGeom prst="rect">
              <a:avLst/>
            </a:prstGeom>
          </p:spPr>
        </p:pic>
        <p:grpSp>
          <p:nvGrpSpPr>
            <p:cNvPr id="21" name="Groupe 20"/>
            <p:cNvGrpSpPr/>
            <p:nvPr/>
          </p:nvGrpSpPr>
          <p:grpSpPr bwMode="auto">
            <a:xfrm>
              <a:off x="2090651" y="299788"/>
              <a:ext cx="6682849" cy="198120"/>
              <a:chOff x="2105891" y="214630"/>
              <a:chExt cx="6682849" cy="198120"/>
            </a:xfrm>
          </p:grpSpPr>
          <p:sp>
            <p:nvSpPr>
              <p:cNvPr id="22" name="ZoneTexte 21"/>
              <p:cNvSpPr txBox="1"/>
              <p:nvPr/>
            </p:nvSpPr>
            <p:spPr bwMode="auto">
              <a:xfrm>
                <a:off x="7089480" y="260350"/>
                <a:ext cx="1684020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defRPr/>
                </a:pPr>
                <a:r>
                  <a:rPr lang="fr-FR" sz="900" b="1">
                    <a:latin typeface="Arial"/>
                    <a:ea typeface="Woodford Bourne PRO SemiBold"/>
                    <a:cs typeface="Woodford Bourne PRO SemiBold"/>
                  </a:rPr>
                  <a:t>Comité Territorial - 2024</a:t>
                </a:r>
                <a:endParaRPr/>
              </a:p>
            </p:txBody>
          </p:sp>
          <p:cxnSp>
            <p:nvCxnSpPr>
              <p:cNvPr id="23" name="Connecteur droit 22"/>
              <p:cNvCxnSpPr>
                <a:cxnSpLocks/>
              </p:cNvCxnSpPr>
              <p:nvPr/>
            </p:nvCxnSpPr>
            <p:spPr bwMode="auto">
              <a:xfrm flipH="1">
                <a:off x="2105891" y="412750"/>
                <a:ext cx="6682849" cy="0"/>
              </a:xfrm>
              <a:prstGeom prst="line">
                <a:avLst/>
              </a:prstGeom>
              <a:ln w="889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>
                <a:cxnSpLocks/>
              </p:cNvCxnSpPr>
              <p:nvPr/>
            </p:nvCxnSpPr>
            <p:spPr bwMode="auto">
              <a:xfrm flipH="1">
                <a:off x="2105891" y="214630"/>
                <a:ext cx="6682849" cy="0"/>
              </a:xfrm>
              <a:prstGeom prst="line">
                <a:avLst/>
              </a:prstGeom>
              <a:ln w="889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jpeg"/><Relationship Id="rId7" Type="http://schemas.openxmlformats.org/officeDocument/2006/relationships/image" Target="../media/image4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914400" y="1094489"/>
            <a:ext cx="5188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4400" b="1" dirty="0">
                <a:solidFill>
                  <a:srgbClr val="0070C0"/>
                </a:solidFill>
                <a:latin typeface="Arial"/>
                <a:cs typeface="Arial"/>
              </a:rPr>
              <a:t>La santé mentale en ergothérapie</a:t>
            </a:r>
            <a:endParaRPr lang="fr-FR" sz="44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3AD55D-FA19-67CB-98F2-B3C3404A3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23651" y="3108801"/>
            <a:ext cx="2939846" cy="29398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9ED670-7DC6-5CE8-3A87-3ADA1FEAC220}"/>
              </a:ext>
            </a:extLst>
          </p:cNvPr>
          <p:cNvSpPr/>
          <p:nvPr/>
        </p:nvSpPr>
        <p:spPr>
          <a:xfrm>
            <a:off x="6299137" y="4790118"/>
            <a:ext cx="2595716" cy="12585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GRESM: groupe de réflexion sur l’ergothérapie en santé mentale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1B9556-0D68-FEB8-0F06-689EC118C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332" y="1003197"/>
            <a:ext cx="6324600" cy="50482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C4FB6D-F716-3ED4-5C9C-497D4A881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6042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D94D5E6-686E-CA78-7397-B6979862E68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FB02F09-F8BC-2674-2CE2-124D0A35E955}"/>
              </a:ext>
            </a:extLst>
          </p:cNvPr>
          <p:cNvSpPr txBox="1"/>
          <p:nvPr/>
        </p:nvSpPr>
        <p:spPr>
          <a:xfrm>
            <a:off x="233351" y="2271524"/>
            <a:ext cx="2640289" cy="27576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9136" tIns="406244" rIns="199136" bIns="199136" numCol="1" spcCol="1270" anchor="t" anchorCtr="0">
            <a:noAutofit/>
          </a:bodyPr>
          <a:lstStyle/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b="1" kern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endParaRPr lang="fr-FR" sz="2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kern="1200" dirty="0">
                <a:solidFill>
                  <a:schemeClr val="tx1"/>
                </a:solidFill>
              </a:rPr>
              <a:t>3 niveaux de santé mentale</a:t>
            </a: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endParaRPr lang="fr-FR" sz="2200" kern="1200" dirty="0">
              <a:solidFill>
                <a:schemeClr val="tx1"/>
              </a:solidFill>
            </a:endParaRP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kern="1200" dirty="0">
                <a:solidFill>
                  <a:schemeClr val="tx1"/>
                </a:solidFill>
              </a:rPr>
              <a:t>Référence: </a:t>
            </a:r>
          </a:p>
          <a:p>
            <a:pPr marL="228600" lvl="1" indent="-228600" algn="ctr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fr-FR" sz="2200" kern="1200" dirty="0">
                <a:solidFill>
                  <a:schemeClr val="tx1"/>
                </a:solidFill>
              </a:rPr>
              <a:t>Santé mentale France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90550-9354-6BC8-E0F4-00A69A45F833}"/>
              </a:ext>
            </a:extLst>
          </p:cNvPr>
          <p:cNvSpPr/>
          <p:nvPr/>
        </p:nvSpPr>
        <p:spPr>
          <a:xfrm>
            <a:off x="3468291" y="1063216"/>
            <a:ext cx="2782930" cy="13393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1 La santé mentale positive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DD0872-B150-99A7-EC7A-5F92EE3E3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567948" y="711645"/>
            <a:ext cx="1762371" cy="17909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61E808-CC15-6FD2-272F-DB5E47D89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666271" y="2778681"/>
            <a:ext cx="1771897" cy="17433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F6E8DF-61EE-4F09-647F-736004499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732955" y="4798085"/>
            <a:ext cx="1705213" cy="17337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6ADA354-2B9D-340E-866D-6156B6AE029F}"/>
              </a:ext>
            </a:extLst>
          </p:cNvPr>
          <p:cNvSpPr/>
          <p:nvPr/>
        </p:nvSpPr>
        <p:spPr bwMode="auto">
          <a:xfrm>
            <a:off x="3468291" y="3192720"/>
            <a:ext cx="2782930" cy="1396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2 La détresse </a:t>
            </a:r>
          </a:p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psychique </a:t>
            </a:r>
          </a:p>
          <a:p>
            <a:pPr algn="ctr"/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réactionnelle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584DB-19D3-9823-9CCE-C00CDE624C09}"/>
              </a:ext>
            </a:extLst>
          </p:cNvPr>
          <p:cNvSpPr/>
          <p:nvPr/>
        </p:nvSpPr>
        <p:spPr bwMode="auto">
          <a:xfrm>
            <a:off x="3468291" y="5260635"/>
            <a:ext cx="2782930" cy="12712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3 Les troubles psychiatriques ou psychiques graves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2E4F55-87FE-737A-3719-5142E97F4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92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FE67D5-6CBE-02F6-3432-2133C4D72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51" y="1164046"/>
            <a:ext cx="3579249" cy="4992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EE0482-AE8A-06CD-D205-4AC54822FC9A}"/>
              </a:ext>
            </a:extLst>
          </p:cNvPr>
          <p:cNvSpPr txBox="1"/>
          <p:nvPr/>
        </p:nvSpPr>
        <p:spPr bwMode="auto">
          <a:xfrm>
            <a:off x="4847304" y="1919227"/>
            <a:ext cx="3854245" cy="3019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S’appuient sur la science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 l’occupation,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Au sens de toutes les activités humaines</a:t>
            </a:r>
          </a:p>
        </p:txBody>
      </p:sp>
    </p:spTree>
    <p:extLst>
      <p:ext uri="{BB962C8B-B14F-4D97-AF65-F5344CB8AC3E}">
        <p14:creationId xmlns:p14="http://schemas.microsoft.com/office/powerpoint/2010/main" val="345847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763EB6-C6B3-20A8-0DD3-36466319971D}"/>
              </a:ext>
            </a:extLst>
          </p:cNvPr>
          <p:cNvSpPr txBox="1"/>
          <p:nvPr/>
        </p:nvSpPr>
        <p:spPr bwMode="auto">
          <a:xfrm>
            <a:off x="2224134" y="1133508"/>
            <a:ext cx="5001369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Démarche intervention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57C6A6-BD6A-B0F6-AEE0-850E1C875ED5}"/>
              </a:ext>
            </a:extLst>
          </p:cNvPr>
          <p:cNvSpPr txBox="1"/>
          <p:nvPr/>
        </p:nvSpPr>
        <p:spPr bwMode="auto">
          <a:xfrm>
            <a:off x="671034" y="2055228"/>
            <a:ext cx="7801932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>
                <a:latin typeface="Arial"/>
              </a:rPr>
              <a:t>Comprendre </a:t>
            </a:r>
            <a:r>
              <a:rPr lang="fr-FR" b="1" dirty="0">
                <a:solidFill>
                  <a:srgbClr val="0070C0"/>
                </a:solidFill>
                <a:latin typeface="Arial"/>
              </a:rPr>
              <a:t>les ressources et les limites </a:t>
            </a:r>
            <a:r>
              <a:rPr lang="fr-FR" dirty="0">
                <a:latin typeface="Arial"/>
              </a:rPr>
              <a:t>de la personne dans son contexte de vie (entretiens, évaluations, observations) </a:t>
            </a:r>
          </a:p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endParaRPr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8B5727-E68A-DA4B-4702-20FEDC3111C0}"/>
              </a:ext>
            </a:extLst>
          </p:cNvPr>
          <p:cNvSpPr txBox="1"/>
          <p:nvPr/>
        </p:nvSpPr>
        <p:spPr bwMode="auto">
          <a:xfrm>
            <a:off x="671034" y="3289176"/>
            <a:ext cx="7801932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</a:rPr>
              <a:t>Créer une alliance thérapeutique </a:t>
            </a:r>
            <a:r>
              <a:rPr lang="fr-FR" dirty="0">
                <a:latin typeface="Arial"/>
              </a:rPr>
              <a:t>pour des interventions centrées sur les objectifs et les besoins de la personne</a:t>
            </a:r>
            <a:endParaRPr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6CEA7-CC3E-2E90-908F-AD96978FBEE1}"/>
              </a:ext>
            </a:extLst>
          </p:cNvPr>
          <p:cNvSpPr txBox="1"/>
          <p:nvPr/>
        </p:nvSpPr>
        <p:spPr bwMode="auto">
          <a:xfrm>
            <a:off x="671034" y="4523124"/>
            <a:ext cx="7801932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</a:rPr>
              <a:t>Proposer un accompagnement en ergothérapie</a:t>
            </a:r>
            <a:r>
              <a:rPr lang="fr-FR" dirty="0">
                <a:latin typeface="Arial"/>
              </a:rPr>
              <a:t>, en individuel ou en groupe, en situation simulée ou conditions réelles</a:t>
            </a:r>
            <a:endParaRPr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FC92F-3FF4-0C29-489D-4A9F82D63094}"/>
              </a:ext>
            </a:extLst>
          </p:cNvPr>
          <p:cNvSpPr txBox="1"/>
          <p:nvPr/>
        </p:nvSpPr>
        <p:spPr bwMode="auto">
          <a:xfrm>
            <a:off x="745195" y="5645834"/>
            <a:ext cx="7801932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>
                <a:latin typeface="Arial"/>
              </a:rPr>
              <a:t>Ré-évaluer </a:t>
            </a:r>
            <a:r>
              <a:rPr lang="fr-FR" b="1" dirty="0">
                <a:solidFill>
                  <a:srgbClr val="0070C0"/>
                </a:solidFill>
                <a:latin typeface="Arial"/>
              </a:rPr>
              <a:t>l’atteinte des objectifs </a:t>
            </a:r>
            <a:r>
              <a:rPr lang="fr-FR" dirty="0">
                <a:latin typeface="Arial"/>
              </a:rPr>
              <a:t>de la personne</a:t>
            </a:r>
          </a:p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Ø"/>
              <a:defRPr/>
            </a:pPr>
            <a:endParaRPr dirty="0">
              <a:solidFill>
                <a:srgbClr val="0070C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1B25F4-4C5F-868D-0000-AB52A50A6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043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5A0D08-E4F7-7123-9B4C-1943BA498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A8A8213-47FB-7828-EC84-613197143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24394" y="5304128"/>
            <a:ext cx="1376517" cy="13543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676938-211B-FF99-E539-428AE4032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556858" y="4424516"/>
            <a:ext cx="1331991" cy="13543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1FC61D-C04B-C220-16BD-20E1C229F0EF}"/>
              </a:ext>
            </a:extLst>
          </p:cNvPr>
          <p:cNvSpPr txBox="1"/>
          <p:nvPr/>
        </p:nvSpPr>
        <p:spPr bwMode="auto">
          <a:xfrm>
            <a:off x="1602452" y="750068"/>
            <a:ext cx="6620402" cy="9911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2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Evaluation des besoins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2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des personnes et des populations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331D8A5-6DE1-E908-2713-4A85BA904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42C243-2428-71FC-0679-927CE6D51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194263" y="2966018"/>
            <a:ext cx="1227814" cy="1247724"/>
          </a:xfrm>
          <a:prstGeom prst="rect">
            <a:avLst/>
          </a:prstGeom>
        </p:spPr>
      </p:pic>
      <p:sp>
        <p:nvSpPr>
          <p:cNvPr id="7" name="Phylactère : pensées 6">
            <a:extLst>
              <a:ext uri="{FF2B5EF4-FFF2-40B4-BE49-F238E27FC236}">
                <a16:creationId xmlns:a16="http://schemas.microsoft.com/office/drawing/2014/main" id="{D0F86DDC-4A4F-1D76-3548-1C4FC96EE834}"/>
              </a:ext>
            </a:extLst>
          </p:cNvPr>
          <p:cNvSpPr/>
          <p:nvPr/>
        </p:nvSpPr>
        <p:spPr bwMode="auto">
          <a:xfrm>
            <a:off x="257640" y="4424516"/>
            <a:ext cx="3862077" cy="2034259"/>
          </a:xfrm>
          <a:prstGeom prst="cloudCallout">
            <a:avLst>
              <a:gd name="adj1" fmla="val 50459"/>
              <a:gd name="adj2" fmla="val 3154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Proposer des entretiens d’évaluation du niveau de détresse psychique et son impact dans les occupations de la personne </a:t>
            </a: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31E4419A-4567-3C2A-1419-A1CED668CDAE}"/>
              </a:ext>
            </a:extLst>
          </p:cNvPr>
          <p:cNvSpPr/>
          <p:nvPr/>
        </p:nvSpPr>
        <p:spPr bwMode="auto">
          <a:xfrm>
            <a:off x="257640" y="1875632"/>
            <a:ext cx="3149374" cy="1901125"/>
          </a:xfrm>
          <a:prstGeom prst="cloudCallout">
            <a:avLst>
              <a:gd name="adj1" fmla="val 44100"/>
              <a:gd name="adj2" fmla="val 3717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rgbClr val="002060"/>
                </a:solidFill>
              </a:rPr>
              <a:t>Proposer des outils d’auto-évaluations de la santé mentale</a:t>
            </a:r>
          </a:p>
        </p:txBody>
      </p:sp>
      <p:sp>
        <p:nvSpPr>
          <p:cNvPr id="9" name="Phylactère : pensées 8">
            <a:extLst>
              <a:ext uri="{FF2B5EF4-FFF2-40B4-BE49-F238E27FC236}">
                <a16:creationId xmlns:a16="http://schemas.microsoft.com/office/drawing/2014/main" id="{4CAE0ED0-B7AF-2850-F5C6-99180C96C6AC}"/>
              </a:ext>
            </a:extLst>
          </p:cNvPr>
          <p:cNvSpPr/>
          <p:nvPr/>
        </p:nvSpPr>
        <p:spPr bwMode="auto">
          <a:xfrm>
            <a:off x="4912652" y="2147039"/>
            <a:ext cx="3831295" cy="1871610"/>
          </a:xfrm>
          <a:prstGeom prst="cloudCallout">
            <a:avLst>
              <a:gd name="adj1" fmla="val 24021"/>
              <a:gd name="adj2" fmla="val 7968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Evaluer l’impact du trouble psychique dans l’autonomie de la personne et son inclusion sociale</a:t>
            </a:r>
          </a:p>
        </p:txBody>
      </p:sp>
    </p:spTree>
    <p:extLst>
      <p:ext uri="{BB962C8B-B14F-4D97-AF65-F5344CB8AC3E}">
        <p14:creationId xmlns:p14="http://schemas.microsoft.com/office/powerpoint/2010/main" val="30187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E70C6B2C-74E5-F229-1540-99F16337F9E8}"/>
              </a:ext>
            </a:extLst>
          </p:cNvPr>
          <p:cNvSpPr/>
          <p:nvPr/>
        </p:nvSpPr>
        <p:spPr>
          <a:xfrm>
            <a:off x="1603885" y="1973243"/>
            <a:ext cx="2389239" cy="206477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8ABDD25-80B7-0D67-2D7A-FFA7A6537DD2}"/>
              </a:ext>
            </a:extLst>
          </p:cNvPr>
          <p:cNvSpPr/>
          <p:nvPr/>
        </p:nvSpPr>
        <p:spPr>
          <a:xfrm>
            <a:off x="698704" y="3280737"/>
            <a:ext cx="2389239" cy="206477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86A7F83-44BF-D04F-F1FB-8A97C9FCA473}"/>
              </a:ext>
            </a:extLst>
          </p:cNvPr>
          <p:cNvSpPr/>
          <p:nvPr/>
        </p:nvSpPr>
        <p:spPr>
          <a:xfrm>
            <a:off x="2549937" y="3384627"/>
            <a:ext cx="2389239" cy="206477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2A9F5-7809-5338-DC90-18D37EECBB1D}"/>
              </a:ext>
            </a:extLst>
          </p:cNvPr>
          <p:cNvSpPr/>
          <p:nvPr/>
        </p:nvSpPr>
        <p:spPr>
          <a:xfrm>
            <a:off x="2031587" y="2150126"/>
            <a:ext cx="1533834" cy="99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000080"/>
                </a:highlight>
              </a:rPr>
              <a:t>Personne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12547-F4BF-B03E-DCE5-2303EE148D16}"/>
              </a:ext>
            </a:extLst>
          </p:cNvPr>
          <p:cNvSpPr/>
          <p:nvPr/>
        </p:nvSpPr>
        <p:spPr>
          <a:xfrm>
            <a:off x="781042" y="3946971"/>
            <a:ext cx="1533834" cy="99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000080"/>
                </a:highlight>
              </a:rPr>
              <a:t>Occupations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87372-4414-9ED8-8573-B098AC38FEC0}"/>
              </a:ext>
            </a:extLst>
          </p:cNvPr>
          <p:cNvSpPr/>
          <p:nvPr/>
        </p:nvSpPr>
        <p:spPr>
          <a:xfrm>
            <a:off x="3091624" y="4038017"/>
            <a:ext cx="1875503" cy="99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000080"/>
                </a:highlight>
              </a:rPr>
              <a:t>Environnements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E41889-3FBE-1F94-32B2-8E1F29DF6CCA}"/>
              </a:ext>
            </a:extLst>
          </p:cNvPr>
          <p:cNvSpPr txBox="1"/>
          <p:nvPr/>
        </p:nvSpPr>
        <p:spPr bwMode="auto">
          <a:xfrm>
            <a:off x="4591051" y="1408599"/>
            <a:ext cx="3854245" cy="404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analysent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situations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en fonction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 3 domaines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étroitement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4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imbriqués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D38422-F97A-20B7-42AB-9E69A7A3C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59219BC-E611-7D00-5237-F5F614E52129}"/>
              </a:ext>
            </a:extLst>
          </p:cNvPr>
          <p:cNvSpPr/>
          <p:nvPr/>
        </p:nvSpPr>
        <p:spPr>
          <a:xfrm>
            <a:off x="2341913" y="3612572"/>
            <a:ext cx="916861" cy="5364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ERGO</a:t>
            </a:r>
          </a:p>
        </p:txBody>
      </p:sp>
    </p:spTree>
    <p:extLst>
      <p:ext uri="{BB962C8B-B14F-4D97-AF65-F5344CB8AC3E}">
        <p14:creationId xmlns:p14="http://schemas.microsoft.com/office/powerpoint/2010/main" val="200289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3354421-AFB8-244D-167A-8BCF10947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B9A23F3-B71D-0FFA-344E-03D26F5D127D}"/>
              </a:ext>
            </a:extLst>
          </p:cNvPr>
          <p:cNvSpPr/>
          <p:nvPr/>
        </p:nvSpPr>
        <p:spPr>
          <a:xfrm>
            <a:off x="1019204" y="3429000"/>
            <a:ext cx="3410229" cy="28710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Les occupations humaines: activités de soins personnels, repos, loisirs, travail, expression, création, communication, culturelles, sociales…</a:t>
            </a:r>
            <a:endParaRPr lang="fr-FR" sz="14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A463FDC-0BD6-852B-C45E-F8CAA05777FC}"/>
              </a:ext>
            </a:extLst>
          </p:cNvPr>
          <p:cNvSpPr/>
          <p:nvPr/>
        </p:nvSpPr>
        <p:spPr>
          <a:xfrm>
            <a:off x="4571999" y="3568356"/>
            <a:ext cx="3410229" cy="28710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L’environnement physique (lieux de vie, de soins, sociaux) et l’environnement humain (famille, groupes divers, société)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654B93B-E6B9-D90B-DD52-0C598E245B8C}"/>
              </a:ext>
            </a:extLst>
          </p:cNvPr>
          <p:cNvSpPr/>
          <p:nvPr/>
        </p:nvSpPr>
        <p:spPr>
          <a:xfrm>
            <a:off x="2866885" y="1158427"/>
            <a:ext cx="3410229" cy="274320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La personne dans toutes ses dimensions psychiques, biologiques, émotionnelles, fonctionnelles, relationnelles… 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E06DB1-518C-4843-B527-3531EE3A1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3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4B0BA-3B20-FF4A-DB77-88EA90738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D9D80C-4B94-442F-DDA1-E444BA93D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41" y="924232"/>
            <a:ext cx="6903517" cy="6022216"/>
          </a:xfrm>
          <a:prstGeom prst="rect">
            <a:avLst/>
          </a:prstGeom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38A0D27D-8092-77B6-5750-694F73FD43F7}"/>
              </a:ext>
            </a:extLst>
          </p:cNvPr>
          <p:cNvSpPr/>
          <p:nvPr/>
        </p:nvSpPr>
        <p:spPr>
          <a:xfrm>
            <a:off x="3406876" y="3217016"/>
            <a:ext cx="2330246" cy="1684364"/>
          </a:xfrm>
          <a:prstGeom prst="wedgeEllipseCallout">
            <a:avLst>
              <a:gd name="adj1" fmla="val -2859"/>
              <a:gd name="adj2" fmla="val 452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Et la santé mentale dans tout cela?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DD8A03-44A6-2D49-857C-96028D6FA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2488" y="870074"/>
            <a:ext cx="1221008" cy="1221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467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EAE68F-AAB5-C4BF-1017-EB847BA0E70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9567E8-F137-0D52-A7DE-4F26A609E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145" y="2953962"/>
            <a:ext cx="3036818" cy="3086064"/>
          </a:xfrm>
          <a:prstGeom prst="rect">
            <a:avLst/>
          </a:prstGeom>
        </p:spPr>
      </p:pic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01D4BA5D-A416-6D66-A386-4BD9CCCDD0BB}"/>
              </a:ext>
            </a:extLst>
          </p:cNvPr>
          <p:cNvSpPr/>
          <p:nvPr/>
        </p:nvSpPr>
        <p:spPr>
          <a:xfrm>
            <a:off x="1342103" y="1764891"/>
            <a:ext cx="5722374" cy="1140542"/>
          </a:xfrm>
          <a:prstGeom prst="cloudCallout">
            <a:avLst>
              <a:gd name="adj1" fmla="val 27996"/>
              <a:gd name="adj2" fmla="val 64906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2060"/>
                </a:solidFill>
              </a:rPr>
              <a:t>état de bien-être psychique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002060"/>
                </a:solidFill>
              </a:rPr>
              <a:t>Concerne TOUT LE MONDE</a:t>
            </a:r>
          </a:p>
          <a:p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0C20D1-AF07-F697-FA32-DE244583D610}"/>
              </a:ext>
            </a:extLst>
          </p:cNvPr>
          <p:cNvSpPr/>
          <p:nvPr/>
        </p:nvSpPr>
        <p:spPr>
          <a:xfrm>
            <a:off x="8475408" y="1651819"/>
            <a:ext cx="521110" cy="7091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1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80BB9945-1037-5A28-5E50-36C9D1372BBB}"/>
              </a:ext>
            </a:extLst>
          </p:cNvPr>
          <p:cNvSpPr/>
          <p:nvPr/>
        </p:nvSpPr>
        <p:spPr bwMode="auto">
          <a:xfrm>
            <a:off x="938980" y="3313470"/>
            <a:ext cx="4154130" cy="2172930"/>
          </a:xfrm>
          <a:prstGeom prst="cloudCallout">
            <a:avLst>
              <a:gd name="adj1" fmla="val 70602"/>
              <a:gd name="adj2" fmla="val 1879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002060"/>
                </a:solidFill>
              </a:rPr>
              <a:t>Promotion </a:t>
            </a:r>
            <a:r>
              <a:rPr lang="fr-FR" sz="1600" dirty="0">
                <a:solidFill>
                  <a:srgbClr val="002060"/>
                </a:solidFill>
              </a:rPr>
              <a:t>de la santé mentale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2060"/>
                </a:solidFill>
              </a:rPr>
              <a:t>Actions de </a:t>
            </a:r>
            <a:r>
              <a:rPr lang="fr-FR" sz="1600" b="1" dirty="0">
                <a:solidFill>
                  <a:srgbClr val="002060"/>
                </a:solidFill>
              </a:rPr>
              <a:t>prévention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002060"/>
                </a:solidFill>
              </a:rPr>
              <a:t>Politiques de santé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47D8C6-0A41-2C65-B359-C3AFA448A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32488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967112-6BF0-41AE-4782-25E7486D946E}"/>
              </a:ext>
            </a:extLst>
          </p:cNvPr>
          <p:cNvSpPr txBox="1"/>
          <p:nvPr/>
        </p:nvSpPr>
        <p:spPr>
          <a:xfrm>
            <a:off x="2267012" y="633308"/>
            <a:ext cx="4950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</a:rPr>
              <a:t>S</a:t>
            </a:r>
            <a:r>
              <a:rPr lang="fr-FR" sz="1800" b="1" dirty="0">
                <a:solidFill>
                  <a:srgbClr val="002060"/>
                </a:solidFill>
              </a:rPr>
              <a:t>anté mentale positive</a:t>
            </a:r>
          </a:p>
        </p:txBody>
      </p:sp>
    </p:spTree>
    <p:extLst>
      <p:ext uri="{BB962C8B-B14F-4D97-AF65-F5344CB8AC3E}">
        <p14:creationId xmlns:p14="http://schemas.microsoft.com/office/powerpoint/2010/main" val="31414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 bwMode="auto">
          <a:xfrm>
            <a:off x="1612857" y="870074"/>
            <a:ext cx="5918287" cy="20518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Que proposent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les 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du côté de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la santé mentale positive</a:t>
            </a:r>
            <a:r>
              <a:rPr lang="fr-FR" sz="40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? 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02924A-86D8-EB79-FF53-F29D9CD9B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71" y="3429000"/>
            <a:ext cx="5260258" cy="29588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9866F3-CF37-45E6-7B35-207BB0141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0B5F7-CFB5-E457-86A7-CE61F96CD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87826CD-A7BE-6A9E-684F-BF3A627FD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DEBB3282-C530-511A-8177-C15B17CA5773}"/>
              </a:ext>
            </a:extLst>
          </p:cNvPr>
          <p:cNvSpPr/>
          <p:nvPr/>
        </p:nvSpPr>
        <p:spPr>
          <a:xfrm>
            <a:off x="2734375" y="1347719"/>
            <a:ext cx="3410229" cy="287101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Aider à acquérir, maintenir ou retrouver une « bonne » santé globale et </a:t>
            </a:r>
            <a:r>
              <a:rPr lang="fr-FR" sz="1600" b="1" dirty="0">
                <a:solidFill>
                  <a:schemeClr val="tx1"/>
                </a:solidFill>
              </a:rPr>
              <a:t>santé mentale positive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EBADF04-8B6E-0821-6C2E-010A819A177F}"/>
              </a:ext>
            </a:extLst>
          </p:cNvPr>
          <p:cNvSpPr/>
          <p:nvPr/>
        </p:nvSpPr>
        <p:spPr>
          <a:xfrm>
            <a:off x="1229032" y="3387213"/>
            <a:ext cx="3410229" cy="287101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Promouvoir l’importance d’un équilibre 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de vie,   grâce à des </a:t>
            </a:r>
            <a:r>
              <a:rPr lang="fr-FR" sz="1600" b="1" dirty="0">
                <a:solidFill>
                  <a:schemeClr val="tx1"/>
                </a:solidFill>
              </a:rPr>
              <a:t>activités diversifiées </a:t>
            </a:r>
            <a:r>
              <a:rPr lang="fr-FR" sz="1600" dirty="0">
                <a:solidFill>
                  <a:schemeClr val="tx1"/>
                </a:solidFill>
              </a:rPr>
              <a:t>et des habitudes de vie satisfaisantes dans son quotidien</a:t>
            </a:r>
            <a:endParaRPr lang="fr-FR" sz="160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E633CC3-50B9-9DB2-6E5A-B37A330CB666}"/>
              </a:ext>
            </a:extLst>
          </p:cNvPr>
          <p:cNvSpPr/>
          <p:nvPr/>
        </p:nvSpPr>
        <p:spPr>
          <a:xfrm>
            <a:off x="4239719" y="3401815"/>
            <a:ext cx="3410229" cy="287101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Soutenir la </a:t>
            </a:r>
            <a:r>
              <a:rPr lang="fr-FR" sz="1600" b="1" dirty="0">
                <a:solidFill>
                  <a:schemeClr val="tx1"/>
                </a:solidFill>
              </a:rPr>
              <a:t>conscience de l’impact des environnements </a:t>
            </a:r>
            <a:r>
              <a:rPr lang="fr-FR" sz="1600" dirty="0">
                <a:solidFill>
                  <a:schemeClr val="tx1"/>
                </a:solidFill>
              </a:rPr>
              <a:t>familiaux, physiques et sociaux sur notre santé mentale et </a:t>
            </a:r>
            <a:r>
              <a:rPr lang="fr-FR" sz="1600" b="1" dirty="0">
                <a:solidFill>
                  <a:schemeClr val="tx1"/>
                </a:solidFill>
              </a:rPr>
              <a:t>agir sur les environnements </a:t>
            </a:r>
            <a:r>
              <a:rPr lang="fr-FR" sz="1600" dirty="0">
                <a:solidFill>
                  <a:schemeClr val="tx1"/>
                </a:solidFill>
              </a:rPr>
              <a:t>si nécessaire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C32734-C9E1-070D-E694-427365C55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2466EC-3FD4-A098-DF88-86C3DAF4130A}"/>
              </a:ext>
            </a:extLst>
          </p:cNvPr>
          <p:cNvSpPr txBox="1"/>
          <p:nvPr/>
        </p:nvSpPr>
        <p:spPr>
          <a:xfrm>
            <a:off x="3212134" y="631139"/>
            <a:ext cx="2932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</a:rPr>
              <a:t>S</a:t>
            </a:r>
            <a:r>
              <a:rPr lang="fr-FR" sz="1800" b="1" dirty="0">
                <a:solidFill>
                  <a:srgbClr val="002060"/>
                </a:solidFill>
              </a:rPr>
              <a:t>anté mentale positive</a:t>
            </a:r>
          </a:p>
        </p:txBody>
      </p:sp>
    </p:spTree>
    <p:extLst>
      <p:ext uri="{BB962C8B-B14F-4D97-AF65-F5344CB8AC3E}">
        <p14:creationId xmlns:p14="http://schemas.microsoft.com/office/powerpoint/2010/main" val="381622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B3E738-6502-8918-CD85-6582276E25EB}"/>
              </a:ext>
            </a:extLst>
          </p:cNvPr>
          <p:cNvSpPr txBox="1"/>
          <p:nvPr/>
        </p:nvSpPr>
        <p:spPr bwMode="auto">
          <a:xfrm>
            <a:off x="442452" y="2184711"/>
            <a:ext cx="4709651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Promouvoir une « bonne » santé physique, mentale et psychique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grâce à des programmes de prévention 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095840-FF94-C3CE-7E65-643F9CF09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7" y="4173538"/>
            <a:ext cx="2970079" cy="2488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C4F7FE-BD8D-3C9D-2737-481B68684F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63" y="2615364"/>
            <a:ext cx="2571385" cy="311091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B29E22-0713-C175-20D6-BD9FE138A1B2}"/>
              </a:ext>
            </a:extLst>
          </p:cNvPr>
          <p:cNvSpPr txBox="1"/>
          <p:nvPr/>
        </p:nvSpPr>
        <p:spPr bwMode="auto">
          <a:xfrm>
            <a:off x="5427037" y="2001980"/>
            <a:ext cx="3977635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Guide du « bien » vieillir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A2BCFB-F49A-196A-7BC8-A37E4FA441A1}"/>
              </a:ext>
            </a:extLst>
          </p:cNvPr>
          <p:cNvSpPr txBox="1"/>
          <p:nvPr/>
        </p:nvSpPr>
        <p:spPr bwMode="auto">
          <a:xfrm>
            <a:off x="3498144" y="5726280"/>
            <a:ext cx="3095110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Guide centré sur </a:t>
            </a:r>
          </a:p>
          <a:p>
            <a:pPr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l’importance des activités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9E0FED-A84D-0579-6CA1-78C70260D3C3}"/>
              </a:ext>
            </a:extLst>
          </p:cNvPr>
          <p:cNvSpPr txBox="1"/>
          <p:nvPr/>
        </p:nvSpPr>
        <p:spPr bwMode="auto">
          <a:xfrm>
            <a:off x="2164110" y="849782"/>
            <a:ext cx="5975996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Programmes de prévention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8EC6C2-9D6C-4E63-C01C-78A1DC2CE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845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5F6BC-90CF-C59D-4BC1-A0CFA0D4E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7124630-A450-FB23-B9F9-F921D4FB8894}"/>
              </a:ext>
            </a:extLst>
          </p:cNvPr>
          <p:cNvSpPr txBox="1"/>
          <p:nvPr/>
        </p:nvSpPr>
        <p:spPr bwMode="auto">
          <a:xfrm>
            <a:off x="829921" y="2850932"/>
            <a:ext cx="3638673" cy="3515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</a:rPr>
              <a:t>Participer à la diffusion des savoirs en premiers secours en santé mentale (PSSM) pour tous et pour toutes: étudiants, soignants, mais aussi toute personne concernée</a:t>
            </a:r>
          </a:p>
          <a:p>
            <a:pPr marL="0" marR="0" lvl="0" indent="0" algn="ctr" defTabSz="4572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FFBCF0-39AA-234D-ECDA-234481B13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252" y="2767307"/>
            <a:ext cx="2944470" cy="3829564"/>
          </a:xfrm>
          <a:prstGeom prst="rect">
            <a:avLst/>
          </a:prstGeom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34F7F961-5B37-5D48-B29A-560F790C0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3783" y="852059"/>
            <a:ext cx="1772791" cy="16324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291B27-DA85-8F67-45A5-04CB5E399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EB099D3-64FE-C6D6-280B-56721543C311}"/>
              </a:ext>
            </a:extLst>
          </p:cNvPr>
          <p:cNvSpPr txBox="1"/>
          <p:nvPr/>
        </p:nvSpPr>
        <p:spPr bwMode="auto">
          <a:xfrm>
            <a:off x="1917426" y="870074"/>
            <a:ext cx="2795637" cy="15388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Formations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Et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informations</a:t>
            </a:r>
          </a:p>
        </p:txBody>
      </p:sp>
    </p:spTree>
    <p:extLst>
      <p:ext uri="{BB962C8B-B14F-4D97-AF65-F5344CB8AC3E}">
        <p14:creationId xmlns:p14="http://schemas.microsoft.com/office/powerpoint/2010/main" val="208798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2E2C59-D442-6CAB-3E4D-65BB48EFFAE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B002EFC-A540-69A2-2172-2955C28B4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003" y="3044812"/>
            <a:ext cx="2951977" cy="2904364"/>
          </a:xfrm>
          <a:prstGeom prst="rect">
            <a:avLst/>
          </a:prstGeom>
        </p:spPr>
      </p:pic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C4298F27-93E6-2A44-056A-C256FBC29520}"/>
              </a:ext>
            </a:extLst>
          </p:cNvPr>
          <p:cNvSpPr/>
          <p:nvPr/>
        </p:nvSpPr>
        <p:spPr>
          <a:xfrm>
            <a:off x="3097161" y="1359565"/>
            <a:ext cx="4627123" cy="1306867"/>
          </a:xfrm>
          <a:prstGeom prst="cloudCallout">
            <a:avLst>
              <a:gd name="adj1" fmla="val 38195"/>
              <a:gd name="adj2" fmla="val 6818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symptômes de type dépressif ou anxieux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, passagers et de faible intensité</a:t>
            </a:r>
            <a:r>
              <a:rPr lang="fr-FR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5C433C-D2B3-0BA2-F7FF-623A9C06E547}"/>
              </a:ext>
            </a:extLst>
          </p:cNvPr>
          <p:cNvSpPr/>
          <p:nvPr/>
        </p:nvSpPr>
        <p:spPr bwMode="auto">
          <a:xfrm>
            <a:off x="8475408" y="1651819"/>
            <a:ext cx="521110" cy="70918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2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43B0EDEA-2866-E36D-EE38-B93EDCCAC17C}"/>
              </a:ext>
            </a:extLst>
          </p:cNvPr>
          <p:cNvSpPr/>
          <p:nvPr/>
        </p:nvSpPr>
        <p:spPr bwMode="auto">
          <a:xfrm>
            <a:off x="214243" y="2560629"/>
            <a:ext cx="4263587" cy="1402511"/>
          </a:xfrm>
          <a:prstGeom prst="cloudCallout">
            <a:avLst>
              <a:gd name="adj1" fmla="val 68566"/>
              <a:gd name="adj2" fmla="val 180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Réaction à des situations de vie difficiles: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deuils, </a:t>
            </a:r>
            <a:r>
              <a:rPr lang="fr-FR" sz="1400" dirty="0" err="1">
                <a:solidFill>
                  <a:schemeClr val="accent6">
                    <a:lumMod val="50000"/>
                  </a:schemeClr>
                </a:solidFill>
              </a:rPr>
              <a:t>burn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 out, traumas…</a:t>
            </a: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D8A801C0-CA68-4A79-124F-01AB44BB29BF}"/>
              </a:ext>
            </a:extLst>
          </p:cNvPr>
          <p:cNvSpPr/>
          <p:nvPr/>
        </p:nvSpPr>
        <p:spPr bwMode="auto">
          <a:xfrm>
            <a:off x="676126" y="3983647"/>
            <a:ext cx="4996877" cy="1235212"/>
          </a:xfrm>
          <a:prstGeom prst="cloudCallout">
            <a:avLst>
              <a:gd name="adj1" fmla="val 55789"/>
              <a:gd name="adj2" fmla="val -3206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Réactions à des affections de longue durée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:cancer, BCPO,  douleurs chroniques…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4CA899-1D41-98EE-93AF-B37DF0673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94DF94-A5EF-3FBA-3CEB-3506E136A860}"/>
              </a:ext>
            </a:extLst>
          </p:cNvPr>
          <p:cNvSpPr txBox="1"/>
          <p:nvPr/>
        </p:nvSpPr>
        <p:spPr>
          <a:xfrm>
            <a:off x="2650813" y="753327"/>
            <a:ext cx="4950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La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détresse psychique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réactionnelle</a:t>
            </a:r>
            <a:endParaRPr lang="fr-FR" sz="2000" dirty="0"/>
          </a:p>
        </p:txBody>
      </p:sp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23C49BC8-20AD-C2F5-0ED6-1FBFFD4296A8}"/>
              </a:ext>
            </a:extLst>
          </p:cNvPr>
          <p:cNvSpPr/>
          <p:nvPr/>
        </p:nvSpPr>
        <p:spPr bwMode="auto">
          <a:xfrm>
            <a:off x="676126" y="5208540"/>
            <a:ext cx="4996877" cy="1235212"/>
          </a:xfrm>
          <a:prstGeom prst="cloudCallout">
            <a:avLst>
              <a:gd name="adj1" fmla="val 55789"/>
              <a:gd name="adj2" fmla="val -3206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Réactions à des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situations de rééducation difficiles</a:t>
            </a:r>
          </a:p>
        </p:txBody>
      </p:sp>
    </p:spTree>
    <p:extLst>
      <p:ext uri="{BB962C8B-B14F-4D97-AF65-F5344CB8AC3E}">
        <p14:creationId xmlns:p14="http://schemas.microsoft.com/office/powerpoint/2010/main" val="65304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0AD645-900C-01C5-FF7A-950290B60B0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D328137-9396-D308-6062-4760C41AA100}"/>
              </a:ext>
            </a:extLst>
          </p:cNvPr>
          <p:cNvSpPr txBox="1"/>
          <p:nvPr/>
        </p:nvSpPr>
        <p:spPr bwMode="auto">
          <a:xfrm>
            <a:off x="2138028" y="870074"/>
            <a:ext cx="5668218" cy="20518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Que proposent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les 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du côté de la détresse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psychique réactionnelle? </a:t>
            </a:r>
            <a:endParaRPr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062878-68A8-899D-7718-7681DAF70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584" y="3429000"/>
            <a:ext cx="2270771" cy="29865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78A9F2-4A1A-BBC7-3104-A809E0DA6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6065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77697-4594-E1D0-3245-BECC1E451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56F63B-2FFC-F73B-012C-74C466DDA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3D5F21CD-96E7-F8DF-84FC-FCFFCA99EBF8}"/>
              </a:ext>
            </a:extLst>
          </p:cNvPr>
          <p:cNvSpPr/>
          <p:nvPr/>
        </p:nvSpPr>
        <p:spPr>
          <a:xfrm>
            <a:off x="2866885" y="1502779"/>
            <a:ext cx="3410229" cy="28710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Prendre en compte la détresse psychique réactionnelle, dans une relation d’écoute active et empathique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93FCF44-61C1-FEAE-23E1-D566CB49C8D6}"/>
              </a:ext>
            </a:extLst>
          </p:cNvPr>
          <p:cNvSpPr/>
          <p:nvPr/>
        </p:nvSpPr>
        <p:spPr>
          <a:xfrm>
            <a:off x="1294507" y="3424333"/>
            <a:ext cx="3410229" cy="28710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Proposer des activités de soins personnels, des  </a:t>
            </a:r>
            <a:r>
              <a:rPr lang="fr-FR" sz="1600" dirty="0" err="1">
                <a:solidFill>
                  <a:schemeClr val="tx1"/>
                </a:solidFill>
              </a:rPr>
              <a:t>auto-soins</a:t>
            </a:r>
            <a:r>
              <a:rPr lang="fr-FR" sz="1600" dirty="0">
                <a:solidFill>
                  <a:schemeClr val="tx1"/>
                </a:solidFill>
              </a:rPr>
              <a:t>, des activités d’expression, des activités ressources, pour retrouver un équilibre de vie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CE42D2E-A070-4E45-071D-F58B962DCEE5}"/>
              </a:ext>
            </a:extLst>
          </p:cNvPr>
          <p:cNvSpPr/>
          <p:nvPr/>
        </p:nvSpPr>
        <p:spPr>
          <a:xfrm>
            <a:off x="4175358" y="3544530"/>
            <a:ext cx="3410229" cy="28710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Agir pour transformer, adapter, modifier les environnements familiaux, professionnels, sociaux qui peuvent engendrer la souffrance psychique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4C13E7-0BFE-31B9-E911-E7A1ACC5C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1F1DBD-9F9D-C467-07F9-0DAD3F82B90B}"/>
              </a:ext>
            </a:extLst>
          </p:cNvPr>
          <p:cNvSpPr txBox="1"/>
          <p:nvPr/>
        </p:nvSpPr>
        <p:spPr bwMode="auto">
          <a:xfrm>
            <a:off x="2229465" y="562648"/>
            <a:ext cx="4950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La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détresse psychique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réactionnelle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69808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7FF6D0-B08D-E77B-3A37-D141249CFCF0}"/>
              </a:ext>
            </a:extLst>
          </p:cNvPr>
          <p:cNvSpPr txBox="1"/>
          <p:nvPr/>
        </p:nvSpPr>
        <p:spPr bwMode="auto">
          <a:xfrm>
            <a:off x="691393" y="1806340"/>
            <a:ext cx="7908176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ea typeface="Woodford Bourne PRO"/>
                <a:cs typeface="Woodford Bourne PRO"/>
              </a:rPr>
              <a:t>ar des échanges 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en lien avec les occupations de la personne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DFA35B-4B0F-511F-CE3C-77A2064F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499" y="2795114"/>
            <a:ext cx="3513929" cy="3513929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75268FD1-970B-8E33-D9F0-1D95BA241078}"/>
              </a:ext>
            </a:extLst>
          </p:cNvPr>
          <p:cNvSpPr/>
          <p:nvPr/>
        </p:nvSpPr>
        <p:spPr>
          <a:xfrm>
            <a:off x="401826" y="3038168"/>
            <a:ext cx="3312543" cy="781664"/>
          </a:xfrm>
          <a:prstGeom prst="wedgeRoundRectCallout">
            <a:avLst>
              <a:gd name="adj1" fmla="val 33995"/>
              <a:gd name="adj2" fmla="val 6800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Par exemple: comment gérer le stress au travail?  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308D929F-111C-7795-355E-376AE0365E84}"/>
              </a:ext>
            </a:extLst>
          </p:cNvPr>
          <p:cNvSpPr/>
          <p:nvPr/>
        </p:nvSpPr>
        <p:spPr>
          <a:xfrm>
            <a:off x="630812" y="5288334"/>
            <a:ext cx="2176616" cy="612648"/>
          </a:xfrm>
          <a:prstGeom prst="wedgeRoundRectCallout">
            <a:avLst>
              <a:gd name="adj1" fmla="val 32862"/>
              <a:gd name="adj2" fmla="val -11724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J’ai déjà vécu un </a:t>
            </a:r>
            <a:r>
              <a:rPr lang="fr-FR" sz="1600" dirty="0" err="1">
                <a:solidFill>
                  <a:schemeClr val="accent6">
                    <a:lumMod val="50000"/>
                  </a:schemeClr>
                </a:solidFill>
              </a:rPr>
              <a:t>burn</a:t>
            </a:r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 out! </a:t>
            </a: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46E69CBF-5147-9703-F89F-B64C44D07D1B}"/>
              </a:ext>
            </a:extLst>
          </p:cNvPr>
          <p:cNvSpPr/>
          <p:nvPr/>
        </p:nvSpPr>
        <p:spPr>
          <a:xfrm>
            <a:off x="5477498" y="4001714"/>
            <a:ext cx="2176617" cy="612648"/>
          </a:xfrm>
          <a:prstGeom prst="wedgeRoundRectCallout">
            <a:avLst>
              <a:gd name="adj1" fmla="val -34306"/>
              <a:gd name="adj2" fmla="val 8496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Ma stratégie c’est de respirer…</a:t>
            </a: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63817FA-2F26-7BD7-B382-32936075D3E0}"/>
              </a:ext>
            </a:extLst>
          </p:cNvPr>
          <p:cNvSpPr/>
          <p:nvPr/>
        </p:nvSpPr>
        <p:spPr>
          <a:xfrm>
            <a:off x="6226829" y="2537955"/>
            <a:ext cx="2176617" cy="612648"/>
          </a:xfrm>
          <a:prstGeom prst="wedgeRoundRectCallout">
            <a:avLst>
              <a:gd name="adj1" fmla="val 23063"/>
              <a:gd name="adj2" fmla="val -11243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Avec des patients ressources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5429A113-5694-E83E-FCF4-E43FBC41E465}"/>
              </a:ext>
            </a:extLst>
          </p:cNvPr>
          <p:cNvSpPr/>
          <p:nvPr/>
        </p:nvSpPr>
        <p:spPr>
          <a:xfrm>
            <a:off x="4263387" y="5879690"/>
            <a:ext cx="3513929" cy="846908"/>
          </a:xfrm>
          <a:prstGeom prst="wedgeRoundRectCallout">
            <a:avLst>
              <a:gd name="adj1" fmla="val -62765"/>
              <a:gd name="adj2" fmla="val -5947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6">
                    <a:lumMod val="50000"/>
                  </a:schemeClr>
                </a:solidFill>
              </a:rPr>
              <a:t>L’environnement professionnel doit être modifié aussi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1CB0AA-34D2-A3F5-6219-EE9AE585EDA9}"/>
              </a:ext>
            </a:extLst>
          </p:cNvPr>
          <p:cNvSpPr txBox="1"/>
          <p:nvPr/>
        </p:nvSpPr>
        <p:spPr bwMode="auto">
          <a:xfrm>
            <a:off x="1403496" y="1016825"/>
            <a:ext cx="7309694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Participer à l’éducation à la santé</a:t>
            </a:r>
            <a:endParaRPr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63B601-B75F-6AC5-3551-127F442B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026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8FD890-45B6-61F5-A35A-2658F690F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22306DA-A88D-63DE-20DD-7D5BBA8AB63D}"/>
              </a:ext>
            </a:extLst>
          </p:cNvPr>
          <p:cNvSpPr txBox="1"/>
          <p:nvPr/>
        </p:nvSpPr>
        <p:spPr bwMode="auto">
          <a:xfrm>
            <a:off x="361538" y="5366510"/>
            <a:ext cx="7973960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Proposer des outils  de bien-être,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d’</a:t>
            </a:r>
            <a:r>
              <a:rPr lang="fr-FR" b="1" dirty="0" err="1">
                <a:solidFill>
                  <a:schemeClr val="accent6">
                    <a:lumMod val="50000"/>
                  </a:schemeClr>
                </a:solidFill>
                <a:latin typeface="Arial"/>
              </a:rPr>
              <a:t>auto-soins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/>
              </a:rPr>
              <a:t>, d’expression, de création, de gestion du stress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79FA5F-1314-4401-028F-CE40C3114C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89" y="1934242"/>
            <a:ext cx="3429555" cy="13452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CE0F59-B5F9-8461-8BA8-2E6191372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89" y="3535154"/>
            <a:ext cx="1714042" cy="17140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B9DAB1F-B28C-74B6-49EE-1ACF96E938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9" y="2508614"/>
            <a:ext cx="1901498" cy="2268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5AE871-3BF7-4CA3-D5E3-4C34A59546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940" y="3426435"/>
            <a:ext cx="2858558" cy="189539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64BBD36-4AFA-03E0-E614-B4A633EC8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3855C4-3406-3FE9-60B8-2BB5F4FF289C}"/>
              </a:ext>
            </a:extLst>
          </p:cNvPr>
          <p:cNvSpPr txBox="1"/>
          <p:nvPr/>
        </p:nvSpPr>
        <p:spPr bwMode="auto">
          <a:xfrm>
            <a:off x="2823308" y="930815"/>
            <a:ext cx="5103962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Soutenir les </a:t>
            </a:r>
            <a:r>
              <a:rPr lang="fr-FR" sz="3600" b="1" dirty="0" err="1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auto-soins</a:t>
            </a:r>
            <a:endParaRPr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56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D2B5D-BFBD-53F5-13D7-FB307C1E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1DB0BCF-86A2-EB79-23ED-5C95D69E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9B1687-7959-A1EA-2716-1E5981315FD4}"/>
              </a:ext>
            </a:extLst>
          </p:cNvPr>
          <p:cNvSpPr txBox="1"/>
          <p:nvPr/>
        </p:nvSpPr>
        <p:spPr bwMode="auto">
          <a:xfrm>
            <a:off x="2438191" y="600063"/>
            <a:ext cx="5733941" cy="14923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Développer une ergothérapie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communautaire et sociale autour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nouveaux enjeux sociétaux  </a:t>
            </a:r>
            <a:endParaRPr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D20CD9-29E9-F649-0E33-492E5DFC9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" y="2420191"/>
            <a:ext cx="2342811" cy="14923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052FE1-2DA9-A312-2E56-F88D7E83F5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3" y="4390243"/>
            <a:ext cx="2791296" cy="15690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12EDEF-5471-A516-0397-4DDE511B1D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214" y="5015876"/>
            <a:ext cx="3142051" cy="15690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91C58F-F338-6883-E1EC-AEF9D59FC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467" y="2663580"/>
            <a:ext cx="2571750" cy="17811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215CF4-5696-4A1D-4BED-AFF8B55C97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13" y="2959730"/>
            <a:ext cx="1921552" cy="19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15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32F1D-B99C-D127-D0DB-DA850864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E114C1D-E3D1-4A2E-6381-283DF4C2B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0" y="2097973"/>
            <a:ext cx="2029873" cy="3252105"/>
          </a:xfrm>
          <a:prstGeom prst="rect">
            <a:avLst/>
          </a:prstGeom>
        </p:spPr>
      </p:pic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815D28A1-DB60-60E5-EBDA-ED9B26B60C65}"/>
              </a:ext>
            </a:extLst>
          </p:cNvPr>
          <p:cNvSpPr/>
          <p:nvPr/>
        </p:nvSpPr>
        <p:spPr>
          <a:xfrm>
            <a:off x="2587887" y="1941988"/>
            <a:ext cx="5176497" cy="1782038"/>
          </a:xfrm>
          <a:prstGeom prst="cloudCallout">
            <a:avLst>
              <a:gd name="adj1" fmla="val -59591"/>
              <a:gd name="adj2" fmla="val 3539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Une douleur chronique qui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dure plus de 3 mois,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elle a des conséquences psychiques, sociales, relationnelles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25919F-F913-9769-D5E1-71A96D92F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688040-9493-0D94-6695-1A05F41C6620}"/>
              </a:ext>
            </a:extLst>
          </p:cNvPr>
          <p:cNvSpPr txBox="1"/>
          <p:nvPr/>
        </p:nvSpPr>
        <p:spPr bwMode="auto">
          <a:xfrm>
            <a:off x="1563330" y="765635"/>
            <a:ext cx="6771870" cy="991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Accompagner la souffrance psychique dans tous les domaines</a:t>
            </a:r>
            <a:endParaRPr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7AA7FD-62AF-9BF8-32E9-BEFA31DFB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763" y="3724026"/>
            <a:ext cx="2019243" cy="2887074"/>
          </a:xfrm>
          <a:prstGeom prst="rect">
            <a:avLst/>
          </a:prstGeom>
        </p:spPr>
      </p:pic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CB6C3F05-24FA-A314-94FD-976607CE7A95}"/>
              </a:ext>
            </a:extLst>
          </p:cNvPr>
          <p:cNvSpPr/>
          <p:nvPr/>
        </p:nvSpPr>
        <p:spPr>
          <a:xfrm>
            <a:off x="1563330" y="4994794"/>
            <a:ext cx="5176497" cy="1782038"/>
          </a:xfrm>
          <a:prstGeom prst="cloudCallout">
            <a:avLst>
              <a:gd name="adj1" fmla="val 43167"/>
              <a:gd name="adj2" fmla="val -7550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Quand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le deuil d’une personne ou de soi-même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(accidents, AVC, maladies dégénératives…) est compliqué </a:t>
            </a:r>
          </a:p>
        </p:txBody>
      </p:sp>
    </p:spTree>
    <p:extLst>
      <p:ext uri="{BB962C8B-B14F-4D97-AF65-F5344CB8AC3E}">
        <p14:creationId xmlns:p14="http://schemas.microsoft.com/office/powerpoint/2010/main" val="202175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43F95-6AC9-04AA-14FA-6A8B07DB892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E823285-4BBE-92E5-EEC5-7E77A34AE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751" y="3250583"/>
            <a:ext cx="2690730" cy="2735826"/>
          </a:xfrm>
          <a:prstGeom prst="rect">
            <a:avLst/>
          </a:prstGeom>
        </p:spPr>
      </p:pic>
      <p:sp>
        <p:nvSpPr>
          <p:cNvPr id="14" name="Phylactère : pensées 13">
            <a:extLst>
              <a:ext uri="{FF2B5EF4-FFF2-40B4-BE49-F238E27FC236}">
                <a16:creationId xmlns:a16="http://schemas.microsoft.com/office/drawing/2014/main" id="{DDA9986B-0883-1355-9376-0ABFD035010D}"/>
              </a:ext>
            </a:extLst>
          </p:cNvPr>
          <p:cNvSpPr/>
          <p:nvPr/>
        </p:nvSpPr>
        <p:spPr>
          <a:xfrm>
            <a:off x="430810" y="3096138"/>
            <a:ext cx="4918165" cy="1490819"/>
          </a:xfrm>
          <a:prstGeom prst="cloudCallout">
            <a:avLst>
              <a:gd name="adj1" fmla="val 60831"/>
              <a:gd name="adj2" fmla="val 927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oins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: médicaments, psychothérapie, hospitalisations, suivis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515B85-2B09-ECC4-29D4-365D51759BED}"/>
              </a:ext>
            </a:extLst>
          </p:cNvPr>
          <p:cNvSpPr/>
          <p:nvPr/>
        </p:nvSpPr>
        <p:spPr bwMode="auto">
          <a:xfrm>
            <a:off x="8475408" y="1651819"/>
            <a:ext cx="521110" cy="70918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3</a:t>
            </a:r>
          </a:p>
        </p:txBody>
      </p:sp>
      <p:sp>
        <p:nvSpPr>
          <p:cNvPr id="2" name="Phylactère : pensées 1">
            <a:extLst>
              <a:ext uri="{FF2B5EF4-FFF2-40B4-BE49-F238E27FC236}">
                <a16:creationId xmlns:a16="http://schemas.microsoft.com/office/drawing/2014/main" id="{10D731FC-38BD-7F76-C8F0-D4DFED13C06D}"/>
              </a:ext>
            </a:extLst>
          </p:cNvPr>
          <p:cNvSpPr/>
          <p:nvPr/>
        </p:nvSpPr>
        <p:spPr bwMode="auto">
          <a:xfrm>
            <a:off x="1347019" y="1895583"/>
            <a:ext cx="6128987" cy="1149351"/>
          </a:xfrm>
          <a:prstGeom prst="cloudCallout">
            <a:avLst>
              <a:gd name="adj1" fmla="val 32692"/>
              <a:gd name="adj2" fmla="val 6968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De durée variable, plus ou moins sévères, qui peuvent devenir </a:t>
            </a: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chroniques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E8FAB551-4AC5-873B-6458-04B4E5A136D6}"/>
              </a:ext>
            </a:extLst>
          </p:cNvPr>
          <p:cNvSpPr/>
          <p:nvPr/>
        </p:nvSpPr>
        <p:spPr bwMode="auto">
          <a:xfrm>
            <a:off x="829921" y="4618496"/>
            <a:ext cx="4909557" cy="1871610"/>
          </a:xfrm>
          <a:prstGeom prst="cloudCallout">
            <a:avLst>
              <a:gd name="adj1" fmla="val 61767"/>
              <a:gd name="adj2" fmla="val -16975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Déstigmatisation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des troubles psychiatriques ou psychiques graves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inclusion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/intégration sociale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AFAE40-8CA1-43D7-FF78-0E36162B8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C884EDF-8855-D028-3187-7BE91E081B18}"/>
              </a:ext>
            </a:extLst>
          </p:cNvPr>
          <p:cNvSpPr txBox="1"/>
          <p:nvPr/>
        </p:nvSpPr>
        <p:spPr>
          <a:xfrm>
            <a:off x="1988573" y="685408"/>
            <a:ext cx="637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fr-FR" sz="1800" b="1" dirty="0">
                <a:solidFill>
                  <a:schemeClr val="accent2">
                    <a:lumMod val="50000"/>
                  </a:schemeClr>
                </a:solidFill>
              </a:rPr>
              <a:t>roubles psychiatriques ou troubles psychiques graves</a:t>
            </a:r>
            <a:r>
              <a:rPr lang="fr-FR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18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F831DC-B644-F9D2-B5D0-D16E8D4F2B7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08A68CB-ED35-4DDC-C4F5-E50DB4E9E18F}"/>
              </a:ext>
            </a:extLst>
          </p:cNvPr>
          <p:cNvSpPr txBox="1"/>
          <p:nvPr/>
        </p:nvSpPr>
        <p:spPr bwMode="auto">
          <a:xfrm>
            <a:off x="2021726" y="971153"/>
            <a:ext cx="4642296" cy="20518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Que proposent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les ergothérapeutes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du côté des troubles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psychiatriques ? 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53B2C2-83C0-D8D0-19FF-8B06D5C64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32" y="3733503"/>
            <a:ext cx="2528733" cy="25337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E966FD-42D7-87A9-FD76-5AD16B044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5905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E9F3EE-0A5D-E014-9908-A36230040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8FE9F1-8C24-2706-A1CA-668C4819D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327" y="3062049"/>
            <a:ext cx="2325346" cy="202849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F824355-64B6-D9F7-7B2C-B5F184B8DE9E}"/>
              </a:ext>
            </a:extLst>
          </p:cNvPr>
          <p:cNvSpPr/>
          <p:nvPr/>
        </p:nvSpPr>
        <p:spPr>
          <a:xfrm>
            <a:off x="2927892" y="1486591"/>
            <a:ext cx="3288215" cy="286610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Soutenir la conscience des troubles psychiatriques ou psychiques graves, mais aussi des capacités, ressources et habiletés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797874F-1AB3-A25E-ED08-E6F1BB8EDD5A}"/>
              </a:ext>
            </a:extLst>
          </p:cNvPr>
          <p:cNvSpPr/>
          <p:nvPr/>
        </p:nvSpPr>
        <p:spPr>
          <a:xfrm>
            <a:off x="1610192" y="3657491"/>
            <a:ext cx="3288215" cy="286610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Découvrir, entrainer, retrouver des activités </a:t>
            </a:r>
            <a:r>
              <a:rPr lang="fr-FR" sz="1600" b="1" dirty="0">
                <a:solidFill>
                  <a:schemeClr val="accent2">
                    <a:lumMod val="50000"/>
                  </a:schemeClr>
                </a:solidFill>
              </a:rPr>
              <a:t>ayant du sens</a:t>
            </a:r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, importantes pour soi (activités de vie quotidienne, de loisirs productives, expressives, créatives, ludiques..</a:t>
            </a:r>
          </a:p>
          <a:p>
            <a:pPr algn="ctr"/>
            <a:endParaRPr lang="fr-FR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B21656-B131-893D-345A-268AC9518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5047A90-7A85-4721-8421-8871A210BE81}"/>
              </a:ext>
            </a:extLst>
          </p:cNvPr>
          <p:cNvSpPr/>
          <p:nvPr/>
        </p:nvSpPr>
        <p:spPr>
          <a:xfrm>
            <a:off x="4381106" y="3657491"/>
            <a:ext cx="3365549" cy="295205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Intervenir dans les lieux de soins mais aussi  « hors des murs » et en participant à la l’inclusion sociale et à la déstigmatisation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98333B-87BF-8F4F-EFB1-740FEFDA9ED5}"/>
              </a:ext>
            </a:extLst>
          </p:cNvPr>
          <p:cNvSpPr txBox="1"/>
          <p:nvPr/>
        </p:nvSpPr>
        <p:spPr bwMode="auto">
          <a:xfrm>
            <a:off x="1988573" y="685408"/>
            <a:ext cx="637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fr-FR" sz="1800" b="1" dirty="0">
                <a:solidFill>
                  <a:schemeClr val="accent2">
                    <a:lumMod val="50000"/>
                  </a:schemeClr>
                </a:solidFill>
              </a:rPr>
              <a:t>roubles psychiatriques ou troubles psychiques graves</a:t>
            </a:r>
            <a:r>
              <a:rPr lang="fr-FR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96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2F30E-7993-B149-A88D-7DDEAD783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5F90DF-B7E8-6C30-9B0D-2A1E8CBB114A}"/>
              </a:ext>
            </a:extLst>
          </p:cNvPr>
          <p:cNvSpPr txBox="1"/>
          <p:nvPr/>
        </p:nvSpPr>
        <p:spPr bwMode="auto">
          <a:xfrm>
            <a:off x="689426" y="2317296"/>
            <a:ext cx="4915030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Proposer des espaces  thérapeutiques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en individuel ou en groupe</a:t>
            </a: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FAA643-EBB4-82EB-FA48-05FDC8A96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60" y="2317296"/>
            <a:ext cx="2557005" cy="36098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937DF8-AE13-899F-D082-F4AE1ADB8A5C}"/>
              </a:ext>
            </a:extLst>
          </p:cNvPr>
          <p:cNvSpPr txBox="1"/>
          <p:nvPr/>
        </p:nvSpPr>
        <p:spPr bwMode="auto">
          <a:xfrm>
            <a:off x="430810" y="4856737"/>
            <a:ext cx="5068815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Pour mieux se comprendre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Pour donner du sens à sa propre histoire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24525E-447B-8D06-B503-76E89254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DB38EBD-6DBA-FCCB-6261-EFE138196A1F}"/>
              </a:ext>
            </a:extLst>
          </p:cNvPr>
          <p:cNvSpPr txBox="1"/>
          <p:nvPr/>
        </p:nvSpPr>
        <p:spPr bwMode="auto">
          <a:xfrm>
            <a:off x="2925896" y="930815"/>
            <a:ext cx="4898777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Moyens d’intervention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56E3CA-5911-4B7C-2020-807CE8564DBF}"/>
              </a:ext>
            </a:extLst>
          </p:cNvPr>
          <p:cNvSpPr txBox="1"/>
          <p:nvPr/>
        </p:nvSpPr>
        <p:spPr bwMode="auto">
          <a:xfrm>
            <a:off x="507702" y="3568101"/>
            <a:ext cx="4915030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Pour favoriser l’expression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et la transformation de l’angoisse intérieure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321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615274E-EE6B-AFAD-F32D-E4C0BAF5D087}"/>
              </a:ext>
            </a:extLst>
          </p:cNvPr>
          <p:cNvSpPr txBox="1"/>
          <p:nvPr/>
        </p:nvSpPr>
        <p:spPr bwMode="auto">
          <a:xfrm>
            <a:off x="4200587" y="4460907"/>
            <a:ext cx="3898504" cy="24891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En proposant 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outils d’expression entre pairs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mises en situation réelles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adaptations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E41B2E-82B2-70A9-CFA4-F5EDE7450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7" y="4758686"/>
            <a:ext cx="2384279" cy="15789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059BEE-2F89-B771-5119-8ECD080C1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32" y="2228037"/>
            <a:ext cx="2372741" cy="157895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74B8D3-9FE0-4BE1-0E9C-01591A63095E}"/>
              </a:ext>
            </a:extLst>
          </p:cNvPr>
          <p:cNvSpPr txBox="1"/>
          <p:nvPr/>
        </p:nvSpPr>
        <p:spPr bwMode="auto">
          <a:xfrm>
            <a:off x="4283944" y="2130412"/>
            <a:ext cx="3898503" cy="1463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Aider à (re)trouver des ressources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Favorisant l’autonomie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physique ET psychique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51A582-0F9E-0625-1F0C-F4DD0EDC051D}"/>
              </a:ext>
            </a:extLst>
          </p:cNvPr>
          <p:cNvSpPr txBox="1"/>
          <p:nvPr/>
        </p:nvSpPr>
        <p:spPr bwMode="auto">
          <a:xfrm>
            <a:off x="2965224" y="967751"/>
            <a:ext cx="4898777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Moyens d’intervention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58B885-8936-6CFD-7D20-199D890A7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068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D6AAC-FB38-C0F7-546D-B39D436C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57C7C5-CD28-312A-E16A-0F6463343D71}"/>
              </a:ext>
            </a:extLst>
          </p:cNvPr>
          <p:cNvSpPr txBox="1"/>
          <p:nvPr/>
        </p:nvSpPr>
        <p:spPr bwMode="auto">
          <a:xfrm>
            <a:off x="829921" y="1966702"/>
            <a:ext cx="4026743" cy="24891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Soutenir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 retour et le maintien à domicile,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Le savoir habiter,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l’investissement de son « chez soi » </a:t>
            </a:r>
          </a:p>
          <a:p>
            <a:pPr algn="ctr">
              <a:lnSpc>
                <a:spcPts val="4000"/>
              </a:lnSpc>
              <a:defRPr/>
            </a:pP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DCE763-4F2B-7F22-4395-98395CAD63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397" y="1942391"/>
            <a:ext cx="2415132" cy="24151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8955EC-1ADB-26C1-D214-E8648D035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8" y="4357523"/>
            <a:ext cx="2415132" cy="22038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7EC3D8-EB7D-730C-4CA1-CEC7DEC15E35}"/>
              </a:ext>
            </a:extLst>
          </p:cNvPr>
          <p:cNvSpPr txBox="1"/>
          <p:nvPr/>
        </p:nvSpPr>
        <p:spPr bwMode="auto">
          <a:xfrm>
            <a:off x="4198378" y="3986220"/>
            <a:ext cx="3834384" cy="24891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Par des jeux d’expression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mises en situation concrètes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visites à domicile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Des aides matérielles ou humaines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3CADEB-97D6-0B01-225C-78F1C0BF1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9DAD13B-78D8-B5F2-5416-EC7E9645F2B2}"/>
              </a:ext>
            </a:extLst>
          </p:cNvPr>
          <p:cNvSpPr txBox="1"/>
          <p:nvPr/>
        </p:nvSpPr>
        <p:spPr bwMode="auto">
          <a:xfrm>
            <a:off x="2709581" y="1048058"/>
            <a:ext cx="4898778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Woodford Bourne PRO"/>
                <a:cs typeface="Woodford Bourne PRO"/>
              </a:rPr>
              <a:t>Moyens d’intervention</a:t>
            </a:r>
            <a:endParaRPr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6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0890EA-99D7-B00C-0ADC-17A00178EA7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0A01DD7-40FE-7622-F553-4ADE6C8E9EA3}"/>
              </a:ext>
            </a:extLst>
          </p:cNvPr>
          <p:cNvSpPr txBox="1"/>
          <p:nvPr/>
        </p:nvSpPr>
        <p:spPr bwMode="auto">
          <a:xfrm>
            <a:off x="2202144" y="968397"/>
            <a:ext cx="4950073" cy="10259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Où peut-on trouver </a:t>
            </a:r>
          </a:p>
          <a:p>
            <a:pPr algn="ctr">
              <a:lnSpc>
                <a:spcPts val="4000"/>
              </a:lnSpc>
              <a:defRPr/>
            </a:pPr>
            <a:r>
              <a:rPr lang="fr-FR" sz="36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des ergothérapeutes? </a:t>
            </a:r>
            <a:endParaRPr sz="3600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15C6B4-CBB9-9BFB-21A4-00D932C43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032C89-7A2C-20E5-74A8-EA3E425DF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689" y="2576052"/>
            <a:ext cx="2388621" cy="357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59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324E076-960C-5A2A-3A35-4C509D617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7834"/>
            <a:ext cx="2886958" cy="28869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6D38C96-415C-3A9A-1B83-985CCEED39DC}"/>
              </a:ext>
            </a:extLst>
          </p:cNvPr>
          <p:cNvSpPr txBox="1"/>
          <p:nvPr/>
        </p:nvSpPr>
        <p:spPr bwMode="auto">
          <a:xfrm>
            <a:off x="1454790" y="838207"/>
            <a:ext cx="7258399" cy="466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Arial"/>
              </a:rPr>
              <a:t>Dans les lieux de soins et les lieux de vie</a:t>
            </a:r>
            <a:endParaRPr sz="2800" dirty="0">
              <a:solidFill>
                <a:srgbClr val="0070C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45F144B-4BF8-2CE0-6795-4B5CE077C0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414" y="2176910"/>
            <a:ext cx="2579451" cy="17182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CDCC51-B71D-BD5A-39C6-D63DCADE2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19F1E-9998-EF0D-EBD5-7798666A40B5}"/>
              </a:ext>
            </a:extLst>
          </p:cNvPr>
          <p:cNvSpPr txBox="1"/>
          <p:nvPr/>
        </p:nvSpPr>
        <p:spPr bwMode="auto">
          <a:xfrm>
            <a:off x="-108538" y="1842409"/>
            <a:ext cx="7399540" cy="1976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Pour accompagner des bénéficiaires en hospitalisation,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mais aussi dans des dispositifs </a:t>
            </a:r>
            <a:r>
              <a:rPr lang="fr-FR" b="1" dirty="0" err="1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extra-hospitaliers</a:t>
            </a: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en libéral et même en ligne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C3172D-0694-112A-B9D4-14E19A75E5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89" y="4241083"/>
            <a:ext cx="1514686" cy="15146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DF913E-D64A-5636-E69E-614967CFC6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02" y="4102347"/>
            <a:ext cx="1792159" cy="17921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1FCA74-FB6C-ED25-16CA-A187B6012D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47" y="5294799"/>
            <a:ext cx="1960307" cy="10438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D495D-61CB-5B03-6B49-0C1373EECE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0647" y="4716319"/>
            <a:ext cx="1665875" cy="171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54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1C66EC-A6A2-9939-8929-A24B413DDFD5}"/>
              </a:ext>
            </a:extLst>
          </p:cNvPr>
          <p:cNvSpPr txBox="1"/>
          <p:nvPr/>
        </p:nvSpPr>
        <p:spPr bwMode="auto">
          <a:xfrm>
            <a:off x="1108242" y="1965779"/>
            <a:ext cx="7108722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de nombreux autres thérapeutes, mais aussi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des médiateurs-santé pairs et des bénéficiaires </a:t>
            </a:r>
          </a:p>
          <a:p>
            <a:pPr algn="ctr">
              <a:lnSpc>
                <a:spcPts val="4000"/>
              </a:lnSpc>
              <a:defRPr/>
            </a:pPr>
            <a:endParaRPr lang="fr-FR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15672-DAD4-88C3-573F-5975B6B15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93" y="3429000"/>
            <a:ext cx="3909014" cy="2601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8AFD94-3C71-6749-2710-FB7094E9CB11}"/>
              </a:ext>
            </a:extLst>
          </p:cNvPr>
          <p:cNvSpPr txBox="1"/>
          <p:nvPr/>
        </p:nvSpPr>
        <p:spPr bwMode="auto">
          <a:xfrm>
            <a:off x="1651436" y="1035948"/>
            <a:ext cx="7258399" cy="466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800" b="1" dirty="0">
                <a:latin typeface="Arial"/>
              </a:rPr>
              <a:t>Avec qui collaborent les ergothérapeutes? </a:t>
            </a:r>
            <a:endParaRPr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D1DADF-9D37-F385-FFC0-C01F9DBDA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6798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5EF82E-A59F-6EF4-FB80-25A8C8C84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23" y="1577915"/>
            <a:ext cx="3027967" cy="42719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F0A895-8ADB-8019-069D-03AD572354D3}"/>
              </a:ext>
            </a:extLst>
          </p:cNvPr>
          <p:cNvSpPr txBox="1"/>
          <p:nvPr/>
        </p:nvSpPr>
        <p:spPr bwMode="auto">
          <a:xfrm>
            <a:off x="1087119" y="1452818"/>
            <a:ext cx="4243385" cy="1976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 err="1">
                <a:latin typeface="Arial"/>
                <a:ea typeface="Woodford Bourne PRO"/>
                <a:cs typeface="Woodford Bourne PRO"/>
              </a:rPr>
              <a:t>Co-animer</a:t>
            </a:r>
            <a:r>
              <a:rPr lang="fr-FR" b="1" dirty="0">
                <a:latin typeface="Arial"/>
                <a:ea typeface="Woodford Bourne PRO"/>
                <a:cs typeface="Woodford Bourne PRO"/>
              </a:rPr>
              <a:t> avec des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médiateurs de santé-pairs,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patients partenaires, formés à l’accompagnement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A55DDB-1FC9-21E4-BC0F-2062B6595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08" y="3866788"/>
            <a:ext cx="4243386" cy="198309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2B92F5-C0EA-94EE-F8B9-35F706F60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1447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E579F0-350D-2F9A-3C2D-39EA62953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9BD31D-CBAC-5208-3C4B-C7FF866C0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36C5B9-1721-4557-C953-DB9A69600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46" y="1804220"/>
            <a:ext cx="2959508" cy="44392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140627-DE02-79B6-E44F-BE3BE0738F71}"/>
              </a:ext>
            </a:extLst>
          </p:cNvPr>
          <p:cNvSpPr/>
          <p:nvPr/>
        </p:nvSpPr>
        <p:spPr>
          <a:xfrm>
            <a:off x="1025800" y="5329083"/>
            <a:ext cx="2723536" cy="914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Jeu Doloris créé par une patiente partenaire</a:t>
            </a:r>
          </a:p>
          <a:p>
            <a:pPr algn="ctr"/>
            <a:r>
              <a:rPr lang="fr-FR" sz="1600" dirty="0"/>
              <a:t>Cécile </a:t>
            </a:r>
            <a:r>
              <a:rPr lang="fr-FR" sz="1600" dirty="0" err="1"/>
              <a:t>Cantilzoglou</a:t>
            </a:r>
            <a:r>
              <a:rPr lang="fr-FR" sz="1600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B391F1-88ED-BD69-F2FA-737CD1A06868}"/>
              </a:ext>
            </a:extLst>
          </p:cNvPr>
          <p:cNvSpPr txBox="1"/>
          <p:nvPr/>
        </p:nvSpPr>
        <p:spPr bwMode="auto">
          <a:xfrm>
            <a:off x="430810" y="2560630"/>
            <a:ext cx="4243385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Soutenir les initiatives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créatrices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de patients partenaires</a:t>
            </a:r>
          </a:p>
        </p:txBody>
      </p:sp>
    </p:spTree>
    <p:extLst>
      <p:ext uri="{BB962C8B-B14F-4D97-AF65-F5344CB8AC3E}">
        <p14:creationId xmlns:p14="http://schemas.microsoft.com/office/powerpoint/2010/main" val="1255517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E13F5E-0B8B-0AC3-6DC8-3FDA87936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95" y="2020530"/>
            <a:ext cx="2827698" cy="37608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F6092A-66F7-9319-C5CF-B8C6497E421E}"/>
              </a:ext>
            </a:extLst>
          </p:cNvPr>
          <p:cNvSpPr txBox="1"/>
          <p:nvPr/>
        </p:nvSpPr>
        <p:spPr>
          <a:xfrm>
            <a:off x="3993588" y="4456684"/>
            <a:ext cx="4148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https://relions-nous.org/-livres-vivants-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83D174A-4BA7-F200-AEA9-F562DC99E4EF}"/>
              </a:ext>
            </a:extLst>
          </p:cNvPr>
          <p:cNvSpPr txBox="1"/>
          <p:nvPr/>
        </p:nvSpPr>
        <p:spPr bwMode="auto">
          <a:xfrm>
            <a:off x="3946120" y="2262268"/>
            <a:ext cx="4243385" cy="1463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Favoriser les témoignages des usagers, via l’utilisation et le soutien des bibliothèques vivantes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448CC9-4687-B1D9-70CC-33E738925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4464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72960-77BD-A4DE-9DF5-21D38939A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A1D36C-4698-0533-D4B5-D0D01C9C38C5}"/>
              </a:ext>
            </a:extLst>
          </p:cNvPr>
          <p:cNvSpPr txBox="1"/>
          <p:nvPr/>
        </p:nvSpPr>
        <p:spPr bwMode="auto">
          <a:xfrm>
            <a:off x="1007436" y="838417"/>
            <a:ext cx="7417058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Participer à des actions de déstigmatisation des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Troubles psychiatriques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53115D-6376-1B11-5DB3-DB23C8744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980" y="2097266"/>
            <a:ext cx="4505971" cy="30021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ABB55E-B3BF-4181-49E1-3319372A0D13}"/>
              </a:ext>
            </a:extLst>
          </p:cNvPr>
          <p:cNvSpPr txBox="1"/>
          <p:nvPr/>
        </p:nvSpPr>
        <p:spPr bwMode="auto">
          <a:xfrm>
            <a:off x="791497" y="5407959"/>
            <a:ext cx="7417058" cy="950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Pour une véritable inclusion sociale, </a:t>
            </a:r>
          </a:p>
          <a:p>
            <a:pPr algn="ctr">
              <a:lnSpc>
                <a:spcPts val="4000"/>
              </a:lnSpc>
              <a:defRPr/>
            </a:pPr>
            <a:r>
              <a:rPr lang="fr-FR" b="1" dirty="0">
                <a:latin typeface="Arial"/>
                <a:ea typeface="Woodford Bourne PRO"/>
                <a:cs typeface="Woodford Bourne PRO"/>
              </a:rPr>
              <a:t>avec un changement de regard de la société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BBC2B9-A433-2A31-5A31-C013BDF6D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0810" y="870074"/>
            <a:ext cx="798222" cy="7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0840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EB8DB4-D56C-2C05-78B8-061CDAF53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2488" y="870074"/>
            <a:ext cx="1221008" cy="1221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7FAF06-0FFD-3678-D11D-EB6B9012540C}"/>
              </a:ext>
            </a:extLst>
          </p:cNvPr>
          <p:cNvSpPr txBox="1"/>
          <p:nvPr/>
        </p:nvSpPr>
        <p:spPr bwMode="auto">
          <a:xfrm>
            <a:off x="863471" y="5474965"/>
            <a:ext cx="7417058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40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Merci de votre attention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5B66BB-E310-7C3F-651F-67CF2995F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928" y="1131883"/>
            <a:ext cx="2991267" cy="29817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47BF73-EFD1-5091-FE6C-2799021702FB}"/>
              </a:ext>
            </a:extLst>
          </p:cNvPr>
          <p:cNvSpPr txBox="1"/>
          <p:nvPr/>
        </p:nvSpPr>
        <p:spPr bwMode="auto">
          <a:xfrm>
            <a:off x="734299" y="2794390"/>
            <a:ext cx="4316362" cy="1982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fr-FR" sz="2000" b="1" dirty="0">
                <a:solidFill>
                  <a:srgbClr val="0070C0"/>
                </a:solidFill>
                <a:latin typeface="Arial"/>
                <a:ea typeface="Woodford Bourne PRO"/>
                <a:cs typeface="Woodford Bourne PRO"/>
              </a:rPr>
              <a:t>Accompagner la personne pour qu’elle puisse trouver ses propres stratégies</a:t>
            </a:r>
          </a:p>
          <a:p>
            <a:pPr algn="ctr">
              <a:lnSpc>
                <a:spcPts val="4000"/>
              </a:lnSpc>
              <a:defRPr/>
            </a:pPr>
            <a:endParaRPr lang="fr-FR" sz="2000" b="1" dirty="0">
              <a:solidFill>
                <a:srgbClr val="0070C0"/>
              </a:solidFill>
              <a:latin typeface="Arial"/>
              <a:ea typeface="Woodford Bourne PRO"/>
              <a:cs typeface="Woodford Bourne PRO"/>
            </a:endParaRPr>
          </a:p>
        </p:txBody>
      </p:sp>
    </p:spTree>
    <p:extLst>
      <p:ext uri="{BB962C8B-B14F-4D97-AF65-F5344CB8AC3E}">
        <p14:creationId xmlns:p14="http://schemas.microsoft.com/office/powerpoint/2010/main" val="286111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1627</TotalTime>
  <Words>1068</Words>
  <Application>Microsoft Office PowerPoint</Application>
  <DocSecurity>0</DocSecurity>
  <PresentationFormat>Affichage à l'écran (4:3)</PresentationFormat>
  <Paragraphs>181</Paragraphs>
  <Slides>35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Wingdings</vt:lpstr>
      <vt:lpstr>Woodford Bourne PRO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Alisson DA CRUZ LIMA</dc:creator>
  <cp:keywords/>
  <dc:description/>
  <cp:lastModifiedBy>Muriel LAUNOIS</cp:lastModifiedBy>
  <cp:revision>66</cp:revision>
  <dcterms:created xsi:type="dcterms:W3CDTF">2023-02-01T10:40:55Z</dcterms:created>
  <dcterms:modified xsi:type="dcterms:W3CDTF">2025-03-20T12:46:22Z</dcterms:modified>
  <cp:category/>
  <dc:identifier/>
  <cp:contentStatus/>
  <dc:language/>
  <cp:version/>
</cp:coreProperties>
</file>